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pdf" ContentType="application/pdf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58" r:id="rId4"/>
    <p:sldId id="263" r:id="rId5"/>
    <p:sldId id="257" r:id="rId6"/>
    <p:sldId id="261" r:id="rId7"/>
    <p:sldId id="259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aximized">
    <p:restoredLeft sz="20069" autoAdjust="0"/>
    <p:restoredTop sz="80110" autoAdjust="0"/>
  </p:normalViewPr>
  <p:slideViewPr>
    <p:cSldViewPr>
      <p:cViewPr>
        <p:scale>
          <a:sx n="100" d="100"/>
          <a:sy n="100" d="100"/>
        </p:scale>
        <p:origin x="-688" y="-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EBD6D-5BB2-4336-8F96-358ADC39A8E2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3233A-D96A-483C-BF67-4F1A7DED84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9" Type="http://schemas.openxmlformats.org/officeDocument/2006/relationships/hyperlink" Target="http://ru.wikipedia.org/wiki/%D0%9A%D0%BE%D0%BC%D0%BF%D1%8C%D1%8E%D1%82%D0%B5%D1%80-%D0%B7%D0%BE%D0%BC%D0%B1%D0%B8" TargetMode="External"/><Relationship Id="rId20" Type="http://schemas.openxmlformats.org/officeDocument/2006/relationships/hyperlink" Target="http://ru.wikipedia.org/wiki/%D0%91%D0%BE%D1%82%D0%BD%D0%B5%D1%82" TargetMode="External"/><Relationship Id="rId21" Type="http://schemas.openxmlformats.org/officeDocument/2006/relationships/hyperlink" Target="http://ru.wikipedia.org/w/index.php?title=%D0%91%D0%BE%D1%82%D0%BD%D0%B5%D1%82&amp;action=edit&amp;section=5" TargetMode="External"/><Relationship Id="rId22" Type="http://schemas.openxmlformats.org/officeDocument/2006/relationships/hyperlink" Target="http://ru.wikipedia.org/w/index.php?title=%D0%91%D0%BE%D1%82%D0%BD%D0%B5%D1%82&amp;action=edit&amp;section=6" TargetMode="External"/><Relationship Id="rId23" Type="http://schemas.openxmlformats.org/officeDocument/2006/relationships/hyperlink" Target="http://ru.wikipedia.org/wiki/TCP/IP" TargetMode="External"/><Relationship Id="rId24" Type="http://schemas.openxmlformats.org/officeDocument/2006/relationships/hyperlink" Target="http://ru.wikipedia.org/w/index.php?title=%D0%A1%D0%B5%D1%80%D1%84,_%D0%92%D0%B8%D0%BD%D1%82&amp;action=edit&amp;redlink=1" TargetMode="External"/><Relationship Id="rId25" Type="http://schemas.openxmlformats.org/officeDocument/2006/relationships/hyperlink" Target="http://ru.wikipedia.org/wiki/Windows_XP" TargetMode="External"/><Relationship Id="rId10" Type="http://schemas.openxmlformats.org/officeDocument/2006/relationships/hyperlink" Target="http://ru.wikipedia.org/wiki/%D0%A1%D0%BF%D0%B0%D0%BC" TargetMode="External"/><Relationship Id="rId11" Type="http://schemas.openxmlformats.org/officeDocument/2006/relationships/hyperlink" Target="http://ru.wikipedia.org/wiki/%D0%9F%D0%B0%D1%80%D0%BE%D0%BB%D1%8C" TargetMode="External"/><Relationship Id="rId12" Type="http://schemas.openxmlformats.org/officeDocument/2006/relationships/hyperlink" Target="http://ru.wikipedia.org/wiki/DDoS" TargetMode="External"/><Relationship Id="rId13" Type="http://schemas.openxmlformats.org/officeDocument/2006/relationships/hyperlink" Target="http://ru.wikipedia.org/wiki/%D0%9A%D0%BE%D0%BC%D0%BF%D1%8C%D1%8E%D1%82%D0%B5%D1%80%D0%BD%D1%8B%D0%B9_%D0%B2%D0%B8%D1%80%D1%83%D1%81" TargetMode="External"/><Relationship Id="rId14" Type="http://schemas.openxmlformats.org/officeDocument/2006/relationships/hyperlink" Target="http://ru.wikipedia.org/wiki/%D0%A3%D1%8F%D0%B7%D0%B2%D0%B8%D0%BC%D0%BE%D1%81%D1%82%D1%8C_(%D0%BA%D0%BE%D0%BC%D0%BF%D1%8C%D1%8E%D1%82%D0%B5%D1%80%D0%BD%D0%B0%D1%8F_%D0%B1%D0%B5%D0%B7%D0%BE%D0%BF%D0%B0%D1%81%D0%BD%D0%BE%D1%81%D1%82%D1%8C)" TargetMode="External"/><Relationship Id="rId15" Type="http://schemas.openxmlformats.org/officeDocument/2006/relationships/hyperlink" Target="http://ru.wikipedia.org/w/index.php?title=%D0%91%D0%BE%D1%82%D0%BD%D0%B5%D1%82&amp;action=edit&amp;section=3" TargetMode="External"/><Relationship Id="rId16" Type="http://schemas.openxmlformats.org/officeDocument/2006/relationships/hyperlink" Target="http://ru.wikipedia.org/w/index.php?title=%D0%91%D0%BE%D1%82%D0%BD%D0%B5%D1%82&amp;action=edit&amp;section=4" TargetMode="External"/><Relationship Id="rId17" Type="http://schemas.openxmlformats.org/officeDocument/2006/relationships/hyperlink" Target="http://ru.wikipedia.org/wiki/IRC" TargetMode="External"/><Relationship Id="rId18" Type="http://schemas.openxmlformats.org/officeDocument/2006/relationships/hyperlink" Target="http://ru.wikipedia.org/wiki/URL" TargetMode="External"/><Relationship Id="rId19" Type="http://schemas.openxmlformats.org/officeDocument/2006/relationships/hyperlink" Target="http://ru.wikipedia.org/wiki/P2p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hyperlink" Target="http://ru.wikipedia.org/wiki/%D0%90%D0%BD%D0%B3%D0%BB%D0%B8%D0%B9%D1%81%D0%BA%D0%B8%D0%B9_%D1%8F%D0%B7%D1%8B%D0%BA" TargetMode="External"/><Relationship Id="rId4" Type="http://schemas.openxmlformats.org/officeDocument/2006/relationships/hyperlink" Target="http://ru.wikipedia.org/wiki/%D0%9C%D0%B5%D0%B6%D0%B4%D1%83%D0%BD%D0%B0%D1%80%D0%BE%D0%B4%D0%BD%D1%8B%D0%B9_%D1%84%D0%BE%D0%BD%D0%B5%D1%82%D0%B8%D1%87%D0%B5%D1%81%D0%BA%D0%B8%D0%B9_%D0%B0%D0%BB%D1%84%D0%B0%D0%B2%D0%B8%D1%82" TargetMode="External"/><Relationship Id="rId5" Type="http://schemas.openxmlformats.org/officeDocument/2006/relationships/hyperlink" Target="http://ru.wikipedia.org/wiki/%D0%9A%D0%BE%D0%BC%D0%BF%D1%8C%D1%8E%D1%82%D0%B5%D1%80%D0%BD%D0%B0%D1%8F_%D1%81%D0%B5%D1%82%D1%8C" TargetMode="External"/><Relationship Id="rId6" Type="http://schemas.openxmlformats.org/officeDocument/2006/relationships/hyperlink" Target="http://ru.wikipedia.org/wiki/%D0%A5%D0%BE%D1%81%D1%82" TargetMode="External"/><Relationship Id="rId7" Type="http://schemas.openxmlformats.org/officeDocument/2006/relationships/hyperlink" Target="http://ru.wikipedia.org/wiki/%D0%A0%D0%BE%D0%B1%D0%BE%D1%82_(%D0%BF%D1%80%D0%BE%D0%B3%D1%80%D0%B0%D0%BC%D0%BC%D0%B0)" TargetMode="External"/><Relationship Id="rId8" Type="http://schemas.openxmlformats.org/officeDocument/2006/relationships/hyperlink" Target="http://ru.wikipedia.org/wiki/%D0%9F%D1%80%D0%BE%D0%B3%D1%80%D0%B0%D0%BC%D0%BC%D0%BD%D0%BE%D0%B5_%D0%BE%D0%B1%D0%B5%D1%81%D0%BF%D0%B5%D1%87%D0%B5%D0%BD%D0%B8%D0%B5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vms.drweb.com/search/?q=BackDoor.Flashback.39" TargetMode="External"/><Relationship Id="rId4" Type="http://schemas.openxmlformats.org/officeDocument/2006/relationships/hyperlink" Target="http://news.drweb.com/?i=2207&amp;c=23&amp;lng=ru&amp;p=1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9" Type="http://schemas.openxmlformats.org/officeDocument/2006/relationships/hyperlink" Target="http://ru.wikipedia.org/wiki/%D0%91%D1%80%D0%B5%D0%BD%D0%B4" TargetMode="External"/><Relationship Id="rId20" Type="http://schemas.openxmlformats.org/officeDocument/2006/relationships/hyperlink" Target="http://ru.wikipedia.org/wiki/%D0%90%D0%BA%D0%BA%D0%B0%D1%83%D0%BD%D1%82" TargetMode="External"/><Relationship Id="rId21" Type="http://schemas.openxmlformats.org/officeDocument/2006/relationships/hyperlink" Target="http://ru.wikipedia.org/wiki/%D0%A1%D0%BE%D1%86%D0%B8%D0%B0%D0%BB%D1%8C%D0%BD%D0%B0%D1%8F_%D0%B8%D0%BD%D0%B6%D0%B5%D0%BD%D0%B5%D1%80%D0%B8%D1%8F" TargetMode="External"/><Relationship Id="rId22" Type="http://schemas.openxmlformats.org/officeDocument/2006/relationships/hyperlink" Target="http://ru.wikipedia.org/wiki/%D0%91%D1%80%D0%B0%D1%83%D0%B7%D0%B5%D1%80" TargetMode="External"/><Relationship Id="rId10" Type="http://schemas.openxmlformats.org/officeDocument/2006/relationships/hyperlink" Target="http://ru.wikipedia.org/wiki/%D0%A1%D0%B8%D1%82%D0%B8%D0%B1%D0%B0%D0%BD%D0%BA" TargetMode="External"/><Relationship Id="rId11" Type="http://schemas.openxmlformats.org/officeDocument/2006/relationships/hyperlink" Target="http://ru.wikipedia.org/wiki/%D0%90%D0%BB%D1%8C%D1%84%D0%B0-%D0%B1%D0%B0%D0%BD%D0%BA" TargetMode="External"/><Relationship Id="rId12" Type="http://schemas.openxmlformats.org/officeDocument/2006/relationships/hyperlink" Target="http://ru.wikipedia.org/wiki/Rambler" TargetMode="External"/><Relationship Id="rId13" Type="http://schemas.openxmlformats.org/officeDocument/2006/relationships/hyperlink" Target="http://ru.wikipedia.org/wiki/Mail.ru" TargetMode="External"/><Relationship Id="rId14" Type="http://schemas.openxmlformats.org/officeDocument/2006/relationships/hyperlink" Target="http://ru.wikipedia.org/wiki/%D0%A1%D0%BE%D1%86%D0%B8%D0%B0%D0%BB%D1%8C%D0%BD%D0%B0%D1%8F_%D1%81%D0%B5%D1%82%D1%8C_(%D0%98%D0%BD%D1%82%D0%B5%D1%80%D0%BD%D0%B5%D1%82)" TargetMode="External"/><Relationship Id="rId15" Type="http://schemas.openxmlformats.org/officeDocument/2006/relationships/hyperlink" Target="http://ru.wikipedia.org/wiki/Facebook" TargetMode="External"/><Relationship Id="rId16" Type="http://schemas.openxmlformats.org/officeDocument/2006/relationships/hyperlink" Target="http://ru.wikipedia.org/wiki/%D0%92%D0%BA%D0%BE%D0%BD%D1%82%D0%B0%D0%BA%D1%82%D0%B5" TargetMode="External"/><Relationship Id="rId17" Type="http://schemas.openxmlformats.org/officeDocument/2006/relationships/hyperlink" Target="http://ru.wikipedia.org/wiki/%D0%9E%D0%B4%D0%BD%D0%BE%D0%BA%D0%BB%D0%B0%D1%81%D1%81%D0%BD%D0%B8%D0%BA%D0%B8.ru" TargetMode="External"/><Relationship Id="rId18" Type="http://schemas.openxmlformats.org/officeDocument/2006/relationships/hyperlink" Target="http://ru.wikipedia.org/wiki/%D0%A1%D0%B0%D0%B9%D1%82" TargetMode="External"/><Relationship Id="rId19" Type="http://schemas.openxmlformats.org/officeDocument/2006/relationships/hyperlink" Target="http://ru.wikipedia.org/wiki/%D0%9F%D0%B5%D1%80%D0%B5%D0%BD%D0%B0%D0%BF%D1%80%D0%B0%D0%B2%D0%BB%D0%B5%D0%BD%D0%B8%D0%B5_UR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hyperlink" Target="http://ru.wikipedia.org/wiki/%D0%90%D0%BD%D0%B3%D0%BB%D0%B8%D0%B9%D1%81%D0%BA%D0%B8%D0%B9_%D1%8F%D0%B7%D1%8B%D0%BA" TargetMode="External"/><Relationship Id="rId4" Type="http://schemas.openxmlformats.org/officeDocument/2006/relationships/hyperlink" Target="http://ru.wikipedia.org/wiki/%D0%A4%D0%B8%D1%88%D0%B8%D0%BD%D0%B3" TargetMode="External"/><Relationship Id="rId5" Type="http://schemas.openxmlformats.org/officeDocument/2006/relationships/hyperlink" Target="http://ru.wikipedia.org/wiki/%D0%9C%D0%BE%D1%88%D0%B5%D0%BD%D0%BD%D0%B8%D1%87%D0%B5%D1%81%D1%82%D0%B2%D0%BE" TargetMode="External"/><Relationship Id="rId6" Type="http://schemas.openxmlformats.org/officeDocument/2006/relationships/hyperlink" Target="http://ru.wikipedia.org/wiki/%D0%9B%D0%BE%D0%B3%D0%B8%D0%BD_(%D1%83%D1%87%D1%91%D1%82%D0%BD%D0%B0%D1%8F_%D0%B7%D0%B0%D0%BF%D0%B8%D1%81%D1%8C)" TargetMode="External"/><Relationship Id="rId7" Type="http://schemas.openxmlformats.org/officeDocument/2006/relationships/hyperlink" Target="http://ru.wikipedia.org/wiki/%D0%A1%D0%BF%D0%B0%D0%BC" TargetMode="External"/><Relationship Id="rId8" Type="http://schemas.openxmlformats.org/officeDocument/2006/relationships/hyperlink" Target="http://ru.wikipedia.org/wiki/%D0%AD%D0%BB%D0%B5%D0%BA%D1%82%D1%80%D0%BE%D0%BD%D0%BD%D0%B0%D1%8F_%D0%BF%D0%BE%D1%87%D1%82%D0%B0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s://www.drweb.com/flashback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err="1" smtClean="0"/>
              <a:t>Ботнет</a:t>
            </a:r>
            <a:r>
              <a:rPr lang="ru-RU" dirty="0" smtClean="0"/>
              <a:t> (</a:t>
            </a:r>
            <a:r>
              <a:rPr lang="ru-RU" dirty="0" smtClean="0">
                <a:hlinkClick r:id="rId3" tooltip="Английский язык"/>
              </a:rPr>
              <a:t>англ.</a:t>
            </a:r>
            <a:r>
              <a:rPr lang="ru-RU" dirty="0" smtClean="0"/>
              <a:t> </a:t>
            </a:r>
            <a:r>
              <a:rPr lang="ru-RU" i="1" dirty="0" err="1" smtClean="0"/>
              <a:t>botnet</a:t>
            </a:r>
            <a:r>
              <a:rPr lang="ru-RU" dirty="0" smtClean="0"/>
              <a:t>, МФА: </a:t>
            </a:r>
            <a:r>
              <a:rPr lang="ru-RU" dirty="0" err="1" smtClean="0">
                <a:hlinkClick r:id="rId4" tooltip="Международный фонетический алфавит"/>
              </a:rPr>
              <a:t>[ˈbɒtnɛt</a:t>
            </a:r>
            <a:r>
              <a:rPr lang="ru-RU" dirty="0" smtClean="0">
                <a:hlinkClick r:id="rId4" tooltip="Международный фонетический алфавит"/>
              </a:rPr>
              <a:t>]</a:t>
            </a:r>
            <a:r>
              <a:rPr lang="ru-RU" dirty="0" smtClean="0"/>
              <a:t>; произошло от слов </a:t>
            </a:r>
            <a:r>
              <a:rPr lang="ru-RU" i="1" dirty="0" err="1" smtClean="0"/>
              <a:t>ro</a:t>
            </a:r>
            <a:r>
              <a:rPr lang="ru-RU" b="1" i="1" dirty="0" err="1" smtClean="0"/>
              <a:t>bot</a:t>
            </a:r>
            <a:r>
              <a:rPr lang="ru-RU" dirty="0" smtClean="0"/>
              <a:t> и </a:t>
            </a:r>
            <a:r>
              <a:rPr lang="ru-RU" b="1" i="1" dirty="0" err="1" smtClean="0"/>
              <a:t>net</a:t>
            </a:r>
            <a:r>
              <a:rPr lang="ru-RU" i="1" dirty="0" err="1" smtClean="0"/>
              <a:t>work</a:t>
            </a:r>
            <a:r>
              <a:rPr lang="ru-RU" dirty="0" smtClean="0"/>
              <a:t>) — это </a:t>
            </a:r>
            <a:r>
              <a:rPr lang="ru-RU" dirty="0" smtClean="0">
                <a:hlinkClick r:id="rId5" tooltip="Компьютерная сеть"/>
              </a:rPr>
              <a:t>компьютерная сеть</a:t>
            </a:r>
            <a:r>
              <a:rPr lang="ru-RU" dirty="0" smtClean="0"/>
              <a:t>, состоящая из некоторого количества </a:t>
            </a:r>
            <a:r>
              <a:rPr lang="ru-RU" dirty="0" smtClean="0">
                <a:hlinkClick r:id="rId6" tooltip="Хост"/>
              </a:rPr>
              <a:t>хостов</a:t>
            </a:r>
            <a:r>
              <a:rPr lang="ru-RU" dirty="0" smtClean="0"/>
              <a:t>, с запущенными </a:t>
            </a:r>
            <a:r>
              <a:rPr lang="ru-RU" dirty="0" smtClean="0">
                <a:hlinkClick r:id="rId7" tooltip="Робот (программа)"/>
              </a:rPr>
              <a:t>ботами</a:t>
            </a:r>
            <a:r>
              <a:rPr lang="ru-RU" dirty="0" smtClean="0"/>
              <a:t> — автономным </a:t>
            </a:r>
            <a:r>
              <a:rPr lang="ru-RU" dirty="0" smtClean="0">
                <a:hlinkClick r:id="rId8" tooltip="Программное обеспечение"/>
              </a:rPr>
              <a:t>программным обеспечением</a:t>
            </a:r>
            <a:r>
              <a:rPr lang="ru-RU" dirty="0" smtClean="0"/>
              <a:t>. Чаще всего бот в составе </a:t>
            </a:r>
            <a:r>
              <a:rPr lang="ru-RU" dirty="0" err="1" smtClean="0"/>
              <a:t>ботнета</a:t>
            </a:r>
            <a:r>
              <a:rPr lang="ru-RU" dirty="0" smtClean="0"/>
              <a:t> является программой, скрытно устанавливаемой на устройство жертвы и позволяющей злоумышленнику выполнять некие действия с использованием ресурсов </a:t>
            </a:r>
            <a:r>
              <a:rPr lang="ru-RU" dirty="0" smtClean="0">
                <a:hlinkClick r:id="rId9" tooltip="Компьютер-зомби"/>
              </a:rPr>
              <a:t>заражённого компьютера</a:t>
            </a:r>
            <a:r>
              <a:rPr lang="ru-RU" dirty="0" smtClean="0"/>
              <a:t>. Обычно используются для нелегальной или неодобряемой деятельности — рассылки </a:t>
            </a:r>
            <a:r>
              <a:rPr lang="ru-RU" dirty="0" smtClean="0">
                <a:hlinkClick r:id="rId10" tooltip="Спам"/>
              </a:rPr>
              <a:t>спама</a:t>
            </a:r>
            <a:r>
              <a:rPr lang="ru-RU" dirty="0" smtClean="0"/>
              <a:t>, перебора </a:t>
            </a:r>
            <a:r>
              <a:rPr lang="ru-RU" dirty="0" smtClean="0">
                <a:hlinkClick r:id="rId11" tooltip="Пароль"/>
              </a:rPr>
              <a:t>паролей</a:t>
            </a:r>
            <a:r>
              <a:rPr lang="ru-RU" dirty="0" smtClean="0"/>
              <a:t> на удалённой системе, атак на </a:t>
            </a:r>
            <a:r>
              <a:rPr lang="ru-RU" dirty="0" smtClean="0">
                <a:hlinkClick r:id="rId12" tooltip="DDoS"/>
              </a:rPr>
              <a:t>отказ в обслуживании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 smtClean="0"/>
              <a:t>Получение управления</a:t>
            </a:r>
          </a:p>
          <a:p>
            <a:r>
              <a:rPr lang="ru-RU" dirty="0" smtClean="0"/>
              <a:t>Управление обычно получают в результате установки на компьютер невидимого </a:t>
            </a:r>
            <a:r>
              <a:rPr lang="ru-RU" dirty="0" err="1" smtClean="0"/>
              <a:t>необнаруживаемого</a:t>
            </a:r>
            <a:r>
              <a:rPr lang="ru-RU" dirty="0" smtClean="0"/>
              <a:t> пользователем в ежедневной работе программного обеспечения без ведома пользователя. Происходит обычно через:</a:t>
            </a:r>
          </a:p>
          <a:p>
            <a:r>
              <a:rPr lang="ru-RU" dirty="0" smtClean="0"/>
              <a:t>Заражение компьютера </a:t>
            </a:r>
            <a:r>
              <a:rPr lang="ru-RU" dirty="0" smtClean="0">
                <a:hlinkClick r:id="rId13" tooltip="Компьютерный вирус"/>
              </a:rPr>
              <a:t>вирусом</a:t>
            </a:r>
            <a:r>
              <a:rPr lang="ru-RU" dirty="0" smtClean="0"/>
              <a:t> через </a:t>
            </a:r>
            <a:r>
              <a:rPr lang="ru-RU" dirty="0" smtClean="0">
                <a:hlinkClick r:id="rId14" tooltip="Уязвимость (компьютерная безопасность)"/>
              </a:rPr>
              <a:t>уязвимость</a:t>
            </a:r>
            <a:r>
              <a:rPr lang="ru-RU" dirty="0" smtClean="0"/>
              <a:t> в ПО (ошибки в браузерах, почтовых клиентах, программах просмотра документов, изображений, видео).</a:t>
            </a:r>
          </a:p>
          <a:p>
            <a:r>
              <a:rPr lang="ru-RU" dirty="0" smtClean="0"/>
              <a:t>Использование неопытности или невнимательности пользователя — маскировка под «полезное содержимое».</a:t>
            </a:r>
          </a:p>
          <a:p>
            <a:r>
              <a:rPr lang="ru-RU" dirty="0" smtClean="0"/>
              <a:t>Использование санкционированного доступа к компьютеру (редко).</a:t>
            </a:r>
          </a:p>
          <a:p>
            <a:r>
              <a:rPr lang="ru-RU" dirty="0" smtClean="0"/>
              <a:t>Перебор вариантов администраторского пароля к сетевым разделяемым ресурсам (в частности, к ADMIN$, позволяющей выполнить удалённо программу) — преимущественно в локальных сетях.</a:t>
            </a:r>
          </a:p>
          <a:p>
            <a:r>
              <a:rPr lang="ru-RU" b="1" dirty="0" smtClean="0"/>
              <a:t>[</a:t>
            </a:r>
            <a:r>
              <a:rPr lang="ru-RU" b="1" dirty="0" smtClean="0">
                <a:hlinkClick r:id="rId15" tooltip="Править секцию «Механизм самозащиты и автозапуска»"/>
              </a:rPr>
              <a:t>править</a:t>
            </a:r>
            <a:r>
              <a:rPr lang="ru-RU" b="1" dirty="0" smtClean="0"/>
              <a:t>] Механизм самозащиты и автозапуска</a:t>
            </a:r>
          </a:p>
          <a:p>
            <a:r>
              <a:rPr lang="ru-RU" dirty="0" smtClean="0"/>
              <a:t>Механизм защиты от удаления аналогичен большинству вирусов и </a:t>
            </a:r>
            <a:r>
              <a:rPr lang="ru-RU" dirty="0" err="1" smtClean="0"/>
              <a:t>руткитов</a:t>
            </a:r>
            <a:r>
              <a:rPr lang="ru-RU" dirty="0" smtClean="0"/>
              <a:t>, в частности:</a:t>
            </a:r>
          </a:p>
          <a:p>
            <a:r>
              <a:rPr lang="ru-RU" dirty="0" smtClean="0"/>
              <a:t>маскировка под системный процесс;</a:t>
            </a:r>
          </a:p>
          <a:p>
            <a:r>
              <a:rPr lang="ru-RU" dirty="0" smtClean="0"/>
              <a:t>использование нестандартных методов запуска (пути автозапуска унаследованные от старых версий ПО, подмена отладчика процессов);</a:t>
            </a:r>
          </a:p>
          <a:p>
            <a:r>
              <a:rPr lang="ru-RU" dirty="0" smtClean="0"/>
              <a:t>использование двух </a:t>
            </a:r>
            <a:r>
              <a:rPr lang="ru-RU" dirty="0" err="1" smtClean="0"/>
              <a:t>самоперезапускающихся</a:t>
            </a:r>
            <a:r>
              <a:rPr lang="ru-RU" dirty="0" smtClean="0"/>
              <a:t> процессов, перезапускающих друг друга (такие процессы практически невозможно завершить, так как они вызывают «следующий» процесс и завершаются раньше, чем их завершают принудительно);</a:t>
            </a:r>
          </a:p>
          <a:p>
            <a:r>
              <a:rPr lang="ru-RU" dirty="0" smtClean="0"/>
              <a:t>подмена системных файлов для </a:t>
            </a:r>
            <a:r>
              <a:rPr lang="ru-RU" dirty="0" err="1" smtClean="0"/>
              <a:t>самомаскировки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перезагрузка компьютера при доступе к исполняемым файлам или ключам автозагрузки, в которых файлы прописаны.</a:t>
            </a:r>
          </a:p>
          <a:p>
            <a:r>
              <a:rPr lang="ru-RU" b="1" dirty="0" smtClean="0"/>
              <a:t>[</a:t>
            </a:r>
            <a:r>
              <a:rPr lang="ru-RU" b="1" dirty="0" smtClean="0">
                <a:hlinkClick r:id="rId16" tooltip="Править секцию «Механизм управления ботнетом»"/>
              </a:rPr>
              <a:t>править</a:t>
            </a:r>
            <a:r>
              <a:rPr lang="ru-RU" b="1" dirty="0" smtClean="0"/>
              <a:t>] Механизм управления </a:t>
            </a:r>
            <a:r>
              <a:rPr lang="ru-RU" b="1" dirty="0" err="1" smtClean="0"/>
              <a:t>ботнетом</a:t>
            </a:r>
            <a:endParaRPr lang="ru-RU" b="1" dirty="0" smtClean="0"/>
          </a:p>
          <a:p>
            <a:r>
              <a:rPr lang="ru-RU" dirty="0" smtClean="0"/>
              <a:t>Ранее управление производилось или «слушанием» определённой команды по определённому порту, или присутствием в </a:t>
            </a:r>
            <a:r>
              <a:rPr lang="ru-RU" dirty="0" smtClean="0">
                <a:hlinkClick r:id="rId17" tooltip="IRC"/>
              </a:rPr>
              <a:t>IRC</a:t>
            </a:r>
            <a:r>
              <a:rPr lang="ru-RU" dirty="0" smtClean="0"/>
              <a:t>-чате. До момента использования программа «спит» — (возможно) размножается и ждёт команды. Получив команды от «владельца» </a:t>
            </a:r>
            <a:r>
              <a:rPr lang="ru-RU" dirty="0" err="1" smtClean="0"/>
              <a:t>ботнета</a:t>
            </a:r>
            <a:r>
              <a:rPr lang="ru-RU" dirty="0" smtClean="0"/>
              <a:t>, начинает их исполнять (один из видов деятельности). В ряде случаев по команде загружается исполняемый код (таким образом, имеется возможность «обновлять» программу и загружать модули с произвольной функциональностью). Возможно управление ботом помещением определенной команды по заранее </a:t>
            </a:r>
            <a:r>
              <a:rPr lang="ru-RU" dirty="0" err="1" smtClean="0"/>
              <a:t>заготовленому</a:t>
            </a:r>
            <a:r>
              <a:rPr lang="ru-RU" dirty="0" smtClean="0"/>
              <a:t> </a:t>
            </a:r>
            <a:r>
              <a:rPr lang="ru-RU" dirty="0" smtClean="0">
                <a:hlinkClick r:id="rId18" tooltip="URL"/>
              </a:rPr>
              <a:t>URL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настоящее время получили распространение </a:t>
            </a:r>
            <a:r>
              <a:rPr lang="ru-RU" dirty="0" err="1" smtClean="0"/>
              <a:t>ботнеты</a:t>
            </a:r>
            <a:r>
              <a:rPr lang="ru-RU" dirty="0" smtClean="0"/>
              <a:t>, управляемые через </a:t>
            </a:r>
            <a:r>
              <a:rPr lang="ru-RU" dirty="0" err="1" smtClean="0"/>
              <a:t>веб-сайт</a:t>
            </a:r>
            <a:r>
              <a:rPr lang="ru-RU" dirty="0" smtClean="0"/>
              <a:t> или по принципу </a:t>
            </a:r>
            <a:r>
              <a:rPr lang="ru-RU" dirty="0" smtClean="0">
                <a:hlinkClick r:id="rId19" tooltip="P2p"/>
              </a:rPr>
              <a:t>p2p</a:t>
            </a:r>
            <a:r>
              <a:rPr lang="ru-RU" dirty="0" smtClean="0"/>
              <a:t>-сетей.</a:t>
            </a:r>
            <a:r>
              <a:rPr lang="ru-RU" baseline="30000" dirty="0" smtClean="0">
                <a:hlinkClick r:id="rId20"/>
              </a:rPr>
              <a:t>[1]</a:t>
            </a:r>
            <a:endParaRPr lang="ru-RU" dirty="0" smtClean="0"/>
          </a:p>
          <a:p>
            <a:r>
              <a:rPr lang="ru-RU" b="1" dirty="0" smtClean="0"/>
              <a:t>[</a:t>
            </a:r>
            <a:r>
              <a:rPr lang="ru-RU" b="1" dirty="0" smtClean="0">
                <a:hlinkClick r:id="rId21" tooltip="Править секцию «Торговля»"/>
              </a:rPr>
              <a:t>править</a:t>
            </a:r>
            <a:r>
              <a:rPr lang="ru-RU" b="1" dirty="0" smtClean="0"/>
              <a:t>] Торговля</a:t>
            </a:r>
          </a:p>
          <a:p>
            <a:r>
              <a:rPr lang="ru-RU" dirty="0" err="1" smtClean="0"/>
              <a:t>Ботнеты</a:t>
            </a:r>
            <a:r>
              <a:rPr lang="ru-RU" dirty="0" smtClean="0"/>
              <a:t> являются объектом нелегальной торговли, при продаже передаётся пароль к IRC каналу (пароля доступа к интерфейсу программы на компьютере).</a:t>
            </a:r>
          </a:p>
          <a:p>
            <a:r>
              <a:rPr lang="ru-RU" b="1" dirty="0" smtClean="0"/>
              <a:t>[</a:t>
            </a:r>
            <a:r>
              <a:rPr lang="ru-RU" b="1" dirty="0" smtClean="0">
                <a:hlinkClick r:id="rId22" tooltip="Править секцию «Масштабы»"/>
              </a:rPr>
              <a:t>править</a:t>
            </a:r>
            <a:r>
              <a:rPr lang="ru-RU" b="1" dirty="0" smtClean="0"/>
              <a:t>] Масштабы</a:t>
            </a:r>
          </a:p>
          <a:p>
            <a:r>
              <a:rPr lang="ru-RU" dirty="0" smtClean="0"/>
              <a:t>По оценке создателя протокола </a:t>
            </a:r>
            <a:r>
              <a:rPr lang="ru-RU" dirty="0" smtClean="0">
                <a:hlinkClick r:id="rId23" tooltip="TCP/IP"/>
              </a:rPr>
              <a:t>TCP/IP</a:t>
            </a:r>
            <a:r>
              <a:rPr lang="ru-RU" dirty="0" smtClean="0"/>
              <a:t> </a:t>
            </a:r>
            <a:r>
              <a:rPr lang="ru-RU" dirty="0" smtClean="0">
                <a:hlinkClick r:id="rId24" tooltip="Серф, Винт (страница отсутствует)"/>
              </a:rPr>
              <a:t>Винта </a:t>
            </a:r>
            <a:r>
              <a:rPr lang="ru-RU" dirty="0" err="1" smtClean="0">
                <a:hlinkClick r:id="rId24" tooltip="Серф, Винт (страница отсутствует)"/>
              </a:rPr>
              <a:t>Серфа</a:t>
            </a:r>
            <a:r>
              <a:rPr lang="ru-RU" dirty="0" smtClean="0"/>
              <a:t>, около четверти из 600 </a:t>
            </a:r>
            <a:r>
              <a:rPr lang="ru-RU" dirty="0" err="1" smtClean="0"/>
              <a:t>млн</a:t>
            </a:r>
            <a:r>
              <a:rPr lang="ru-RU" dirty="0" smtClean="0"/>
              <a:t> компьютеров, подключённых к Интернету, могут находиться в </a:t>
            </a:r>
            <a:r>
              <a:rPr lang="ru-RU" dirty="0" err="1" smtClean="0"/>
              <a:t>ботнетах</a:t>
            </a:r>
            <a:r>
              <a:rPr lang="ru-RU" dirty="0" smtClean="0"/>
              <a:t>.</a:t>
            </a:r>
            <a:r>
              <a:rPr lang="ru-RU" baseline="30000" dirty="0" smtClean="0">
                <a:hlinkClick r:id="rId20"/>
              </a:rPr>
              <a:t>[2]</a:t>
            </a:r>
            <a:r>
              <a:rPr lang="ru-RU" dirty="0" smtClean="0"/>
              <a:t> Специалисты </a:t>
            </a:r>
            <a:r>
              <a:rPr lang="ru-RU" dirty="0" err="1" smtClean="0"/>
              <a:t>SecureWorks</a:t>
            </a:r>
            <a:r>
              <a:rPr lang="ru-RU" dirty="0" smtClean="0"/>
              <a:t>, изучив внутренние статистические сведения </a:t>
            </a:r>
            <a:r>
              <a:rPr lang="ru-RU" dirty="0" err="1" smtClean="0"/>
              <a:t>ботнета</a:t>
            </a:r>
            <a:r>
              <a:rPr lang="ru-RU" dirty="0" smtClean="0"/>
              <a:t>, основанного на </a:t>
            </a:r>
            <a:r>
              <a:rPr lang="ru-RU" dirty="0" err="1" smtClean="0"/>
              <a:t>трояне</a:t>
            </a:r>
            <a:r>
              <a:rPr lang="ru-RU" dirty="0" smtClean="0"/>
              <a:t> </a:t>
            </a:r>
            <a:r>
              <a:rPr lang="ru-RU" dirty="0" err="1" smtClean="0"/>
              <a:t>SpamThru</a:t>
            </a:r>
            <a:r>
              <a:rPr lang="ru-RU" dirty="0" smtClean="0"/>
              <a:t>, обнаружили, что около половины заражённых компьютеров работают под управлением операционной системы </a:t>
            </a:r>
            <a:r>
              <a:rPr lang="ru-RU" dirty="0" err="1" smtClean="0">
                <a:hlinkClick r:id="rId25" tooltip="Windows XP"/>
              </a:rPr>
              <a:t>Windows</a:t>
            </a:r>
            <a:r>
              <a:rPr lang="ru-RU" dirty="0" smtClean="0">
                <a:hlinkClick r:id="rId25" tooltip="Windows XP"/>
              </a:rPr>
              <a:t> XP</a:t>
            </a:r>
            <a:r>
              <a:rPr lang="ru-RU" dirty="0" smtClean="0"/>
              <a:t> с установленным </a:t>
            </a:r>
            <a:r>
              <a:rPr lang="ru-RU" dirty="0" err="1" smtClean="0"/>
              <a:t>Service</a:t>
            </a:r>
            <a:r>
              <a:rPr lang="ru-RU" dirty="0" smtClean="0"/>
              <a:t> </a:t>
            </a:r>
            <a:r>
              <a:rPr lang="ru-RU" dirty="0" err="1" smtClean="0"/>
              <a:t>Pack</a:t>
            </a:r>
            <a:r>
              <a:rPr lang="ru-RU" dirty="0" smtClean="0"/>
              <a:t> 2.</a:t>
            </a:r>
            <a:r>
              <a:rPr lang="ru-RU" baseline="30000" dirty="0" smtClean="0">
                <a:hlinkClick r:id="rId20"/>
              </a:rPr>
              <a:t>[2]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3233A-D96A-483C-BF67-4F1A7DED847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Dr.Web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11.04.2012</a:t>
            </a:r>
            <a:b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PCNews.Ru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(Все компьютерные новости)</a:t>
            </a:r>
            <a:b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Хронология эпидемии троянца BackDoor.Flashback.39, заражающего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X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Новость о широком распространении троянской программы BackDoor.Flashback.39, инфицировавшей на данный момент более 650 000 компьютеров, работающих под управлением операционной системы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X, быстро облетела весь мир, вызвав широкий общественный резонанс.</a:t>
            </a:r>
          </a:p>
          <a:p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Ботнет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Компания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», впервые сообщившая о существовании данной угрозы, представила краткую хронологию развития эпидемии вредоносной программы BackDoor.Flashback.39: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Февраль 2012 года. Компания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Oracle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выпустила обновление виртуальной машины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содержащее исправление уязвимостей, которые эксплуатирует BackDoor.Flashback.39.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 марта 2012 года. Зарегистрированы первые домены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бот-сети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Flashback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 марта 2012 года. Компания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добавила сигнатуру троянца BackDoor.Flashback.39 в вирусные базы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Dr.Web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X.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апреля 2012 года. Специалисты компании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», проанализировав используемый троянцем BackDoor.Flashback.39 алгоритм генерации доменных имен управляющих серверов, регистрирует несколько доменных имен и начинает сбор статистики, анализируя поступающие от ботов запросы. В первые же часы зафиксировано более 130 000 откликов троянцев.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апреля 2012 года. Согласно собранным вирусной лабораторией данным, размер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ботнета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BackDoor.Flashback.39 достиг 550 000 инфицированных узлов. Компания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выпускает пресс-релиз, рассказывающий об эпидемии троянца BackDoor.Flashback.39.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апреля 2012 года(3 апреля для жителей Северной Америки). Компания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выпустила обновление собственной реализации Java-машины, закрывающее эксплуатируемые троянцем BackDoor.Flashback.39 уязвимости. В силу различия в часовых поясах многие пользователи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X получили обновление со значительным опозданием.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апреля 2012 года. Размер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ботнета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превысил 600 000 инфицированных «маков».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апреля 2012 года. Компания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выпускает второе обновление, устраняющее эксплуатируемые троянцем BackDoor.Flashback.39 уязвимости.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9, 10 апреля. Неизвестные предприняли безуспешные попытки перехвата доменов, используемых компанией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для изучения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бот-сети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BackDoor.Flashback.39.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 апреля общее количество зараженных троянцем компьютеров превысило 650 000.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настоящее время число инфицированных вредоносной программой BackDoor.Flashback.39 машин составляет 655 700. Пользователи операционной системы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 X могут проверить свои компьютеры на наличие заражений, воспользовавшись предоставляемым компанией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бесплатным сервисом: https://www.drweb.com/flashback.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3233A-D96A-483C-BF67-4F1A7DED847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Заражение троянцем </a:t>
            </a:r>
            <a:r>
              <a:rPr lang="ru-RU" b="1" dirty="0" smtClean="0">
                <a:hlinkClick r:id="rId3"/>
              </a:rPr>
              <a:t>BackDoor.Flashback.39</a:t>
            </a:r>
            <a:r>
              <a:rPr lang="ru-RU" dirty="0" smtClean="0"/>
              <a:t> осуществляется с использованием инфицированных сайтов и промежуточных TDS (</a:t>
            </a:r>
            <a:r>
              <a:rPr lang="ru-RU" dirty="0" err="1" smtClean="0"/>
              <a:t>Traffic</a:t>
            </a:r>
            <a:r>
              <a:rPr lang="ru-RU" dirty="0" smtClean="0"/>
              <a:t> </a:t>
            </a:r>
            <a:r>
              <a:rPr lang="ru-RU" dirty="0" err="1" smtClean="0"/>
              <a:t>Direction</a:t>
            </a:r>
            <a:r>
              <a:rPr lang="ru-RU" dirty="0" smtClean="0"/>
              <a:t> </a:t>
            </a:r>
            <a:r>
              <a:rPr lang="ru-RU" dirty="0" err="1" smtClean="0"/>
              <a:t>System</a:t>
            </a:r>
            <a:r>
              <a:rPr lang="ru-RU" dirty="0" smtClean="0"/>
              <a:t>, систем распределения трафика), </a:t>
            </a:r>
            <a:r>
              <a:rPr lang="ru-RU" dirty="0" err="1" smtClean="0"/>
              <a:t>перенаправляющих</a:t>
            </a:r>
            <a:r>
              <a:rPr lang="ru-RU" dirty="0" smtClean="0"/>
              <a:t> пользователей </a:t>
            </a:r>
            <a:r>
              <a:rPr lang="ru-RU" dirty="0" err="1" smtClean="0"/>
              <a:t>Mac</a:t>
            </a:r>
            <a:r>
              <a:rPr lang="ru-RU" dirty="0" smtClean="0"/>
              <a:t> OS X на вредоносный сайт. Таких страниц специалистами «Доктор </a:t>
            </a:r>
            <a:r>
              <a:rPr lang="ru-RU" dirty="0" err="1" smtClean="0"/>
              <a:t>Веб</a:t>
            </a:r>
            <a:r>
              <a:rPr lang="ru-RU" dirty="0" smtClean="0"/>
              <a:t>» было выявлено достаточно много — все они содержат </a:t>
            </a:r>
            <a:r>
              <a:rPr lang="ru-RU" dirty="0" err="1" smtClean="0"/>
              <a:t>Java-скрипт</a:t>
            </a:r>
            <a:r>
              <a:rPr lang="ru-RU" dirty="0" smtClean="0"/>
              <a:t>, загружающий в браузер пользователя </a:t>
            </a:r>
            <a:r>
              <a:rPr lang="ru-RU" dirty="0" err="1" smtClean="0"/>
              <a:t>Java-апплет</a:t>
            </a:r>
            <a:r>
              <a:rPr lang="ru-RU" dirty="0" smtClean="0"/>
              <a:t>, который, в свою очередь, содержит </a:t>
            </a:r>
            <a:r>
              <a:rPr lang="ru-RU" dirty="0" err="1" smtClean="0"/>
              <a:t>эксплойт</a:t>
            </a:r>
            <a:r>
              <a:rPr lang="ru-RU" dirty="0" smtClean="0"/>
              <a:t>. Среди недавно выявленных вредоносных сайтов фигурируют, в частности:</a:t>
            </a:r>
          </a:p>
          <a:p>
            <a:r>
              <a:rPr lang="ru-RU" dirty="0" smtClean="0"/>
              <a:t>godofwar3.rr.nu</a:t>
            </a:r>
          </a:p>
          <a:p>
            <a:r>
              <a:rPr lang="ru-RU" dirty="0" err="1" smtClean="0"/>
              <a:t>ironmanvideo.rr.nu</a:t>
            </a:r>
            <a:endParaRPr lang="ru-RU" dirty="0" smtClean="0"/>
          </a:p>
          <a:p>
            <a:r>
              <a:rPr lang="ru-RU" dirty="0" err="1" smtClean="0"/>
              <a:t>killaoftime.rr.nu</a:t>
            </a:r>
            <a:endParaRPr lang="ru-RU" dirty="0" smtClean="0"/>
          </a:p>
          <a:p>
            <a:r>
              <a:rPr lang="ru-RU" dirty="0" err="1" smtClean="0"/>
              <a:t>gangstasparadise.rr.nu</a:t>
            </a:r>
            <a:endParaRPr lang="ru-RU" dirty="0" smtClean="0"/>
          </a:p>
          <a:p>
            <a:r>
              <a:rPr lang="ru-RU" dirty="0" err="1" smtClean="0"/>
              <a:t>mystreamvideo.rr.nu</a:t>
            </a:r>
            <a:endParaRPr lang="ru-RU" dirty="0" smtClean="0"/>
          </a:p>
          <a:p>
            <a:r>
              <a:rPr lang="ru-RU" dirty="0" err="1" smtClean="0"/>
              <a:t>bestustreamtv.rr.nu</a:t>
            </a:r>
            <a:endParaRPr lang="ru-RU" dirty="0" smtClean="0"/>
          </a:p>
          <a:p>
            <a:r>
              <a:rPr lang="ru-RU" dirty="0" err="1" smtClean="0"/>
              <a:t>ustreambesttv.rr.nu</a:t>
            </a:r>
            <a:endParaRPr lang="ru-RU" dirty="0" smtClean="0"/>
          </a:p>
          <a:p>
            <a:r>
              <a:rPr lang="ru-RU" dirty="0" err="1" smtClean="0"/>
              <a:t>ustreamtvonline.rr.nu</a:t>
            </a:r>
            <a:endParaRPr lang="ru-RU" dirty="0" smtClean="0"/>
          </a:p>
          <a:p>
            <a:r>
              <a:rPr lang="ru-RU" dirty="0" err="1" smtClean="0"/>
              <a:t>ustream-tv.rr.nu</a:t>
            </a:r>
            <a:endParaRPr lang="ru-RU" dirty="0" smtClean="0"/>
          </a:p>
          <a:p>
            <a:r>
              <a:rPr lang="ru-RU" dirty="0" err="1" smtClean="0"/>
              <a:t>ustream.rr.nu</a:t>
            </a:r>
            <a:endParaRPr lang="ru-RU" dirty="0" smtClean="0"/>
          </a:p>
          <a:p>
            <a:r>
              <a:rPr lang="ru-RU" dirty="0" smtClean="0"/>
              <a:t>По информации из некоторых источников на конец марта в выдаче </a:t>
            </a:r>
            <a:r>
              <a:rPr lang="ru-RU" dirty="0" err="1" smtClean="0"/>
              <a:t>Google</a:t>
            </a:r>
            <a:r>
              <a:rPr lang="ru-RU" dirty="0" smtClean="0"/>
              <a:t> присутствовало более 4 млн. зараженных </a:t>
            </a:r>
            <a:r>
              <a:rPr lang="ru-RU" dirty="0" err="1" smtClean="0"/>
              <a:t>веб-страниц</a:t>
            </a:r>
            <a:r>
              <a:rPr lang="ru-RU" dirty="0" smtClean="0"/>
              <a:t>. Кроме того, на форумах пользователей </a:t>
            </a:r>
            <a:r>
              <a:rPr lang="ru-RU" dirty="0" err="1" smtClean="0"/>
              <a:t>Apple</a:t>
            </a:r>
            <a:r>
              <a:rPr lang="ru-RU" dirty="0" smtClean="0"/>
              <a:t> сообщалось о случаях заражения троянцем BackDoor.Flashback.39 при посещении сайта </a:t>
            </a:r>
            <a:r>
              <a:rPr lang="ru-RU" dirty="0" err="1" smtClean="0"/>
              <a:t>dlink.com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Начиная с февраля 2012 года злоумышленники начали использовать для распространения вредоносного ПО </a:t>
            </a:r>
            <a:r>
              <a:rPr lang="ru-RU" dirty="0" smtClean="0">
                <a:hlinkClick r:id="rId4"/>
              </a:rPr>
              <a:t>уязвимости CVE-2011-3544 и CVE-2008-5353</a:t>
            </a:r>
            <a:r>
              <a:rPr lang="ru-RU" dirty="0" smtClean="0"/>
              <a:t>, а после 16 марта они стали применять другой </a:t>
            </a:r>
            <a:r>
              <a:rPr lang="ru-RU" dirty="0" err="1" smtClean="0"/>
              <a:t>эксплойт</a:t>
            </a:r>
            <a:r>
              <a:rPr lang="ru-RU" dirty="0" smtClean="0"/>
              <a:t> (CVE-2012-0507). Исправление для данной уязвимости корпорация </a:t>
            </a:r>
            <a:r>
              <a:rPr lang="ru-RU" dirty="0" err="1" smtClean="0"/>
              <a:t>Apple</a:t>
            </a:r>
            <a:r>
              <a:rPr lang="ru-RU" dirty="0" smtClean="0"/>
              <a:t> выпустила только 3 апреля 2012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3233A-D96A-483C-BF67-4F1A7DED847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Фи́шинг</a:t>
            </a:r>
            <a:r>
              <a:rPr lang="ru-RU" dirty="0" smtClean="0"/>
              <a:t> (</a:t>
            </a:r>
            <a:r>
              <a:rPr lang="ru-RU" dirty="0" smtClean="0">
                <a:hlinkClick r:id="rId3" tooltip="Английский язык"/>
              </a:rPr>
              <a:t>англ.</a:t>
            </a:r>
            <a:r>
              <a:rPr lang="ru-RU" dirty="0" smtClean="0"/>
              <a:t> </a:t>
            </a:r>
            <a:r>
              <a:rPr lang="ru-RU" i="1" dirty="0" err="1" smtClean="0"/>
              <a:t>phishing</a:t>
            </a:r>
            <a:r>
              <a:rPr lang="ru-RU" dirty="0" smtClean="0"/>
              <a:t>, от </a:t>
            </a:r>
            <a:r>
              <a:rPr lang="ru-RU" i="1" dirty="0" err="1" smtClean="0"/>
              <a:t>fishing</a:t>
            </a:r>
            <a:r>
              <a:rPr lang="ru-RU" dirty="0" smtClean="0"/>
              <a:t> — рыбная ловля, выуживание</a:t>
            </a:r>
            <a:r>
              <a:rPr lang="ru-RU" baseline="30000" dirty="0" smtClean="0">
                <a:hlinkClick r:id="rId4"/>
              </a:rPr>
              <a:t>[1]</a:t>
            </a:r>
            <a:r>
              <a:rPr lang="ru-RU" dirty="0" smtClean="0"/>
              <a:t>) — вид </a:t>
            </a:r>
            <a:r>
              <a:rPr lang="ru-RU" dirty="0" err="1" smtClean="0">
                <a:hlinkClick r:id="rId5" tooltip="Мошенничество"/>
              </a:rPr>
              <a:t>интернет-мошенничества</a:t>
            </a:r>
            <a:r>
              <a:rPr lang="ru-RU" dirty="0" smtClean="0"/>
              <a:t>, целью которого является получение доступа к конфиденциальным данным пользователей — </a:t>
            </a:r>
            <a:r>
              <a:rPr lang="ru-RU" dirty="0" smtClean="0">
                <a:hlinkClick r:id="rId6" tooltip="Логин (учётная запись)"/>
              </a:rPr>
              <a:t>логинам</a:t>
            </a:r>
            <a:r>
              <a:rPr lang="ru-RU" dirty="0" smtClean="0"/>
              <a:t> и паролям. Это достигается путём проведения </a:t>
            </a:r>
            <a:r>
              <a:rPr lang="ru-RU" dirty="0" smtClean="0">
                <a:hlinkClick r:id="rId7" tooltip="Спам"/>
              </a:rPr>
              <a:t>массовых рассылок</a:t>
            </a:r>
            <a:r>
              <a:rPr lang="ru-RU" dirty="0" smtClean="0"/>
              <a:t> </a:t>
            </a:r>
            <a:r>
              <a:rPr lang="ru-RU" dirty="0" smtClean="0">
                <a:hlinkClick r:id="rId8" tooltip="Электронная почта"/>
              </a:rPr>
              <a:t>электронных писем</a:t>
            </a:r>
            <a:r>
              <a:rPr lang="ru-RU" dirty="0" smtClean="0"/>
              <a:t> от имени популярных </a:t>
            </a:r>
            <a:r>
              <a:rPr lang="ru-RU" dirty="0" smtClean="0">
                <a:hlinkClick r:id="rId9" tooltip="Бренд"/>
              </a:rPr>
              <a:t>брендов</a:t>
            </a:r>
            <a:r>
              <a:rPr lang="ru-RU" dirty="0" smtClean="0"/>
              <a:t>, а также личных сообщений внутри различных сервисов, например, от имени банков (</a:t>
            </a:r>
            <a:r>
              <a:rPr lang="ru-RU" dirty="0" err="1" smtClean="0">
                <a:hlinkClick r:id="rId10" tooltip="Ситибанк"/>
              </a:rPr>
              <a:t>Ситибанк</a:t>
            </a:r>
            <a:r>
              <a:rPr lang="ru-RU" dirty="0" smtClean="0"/>
              <a:t>, </a:t>
            </a:r>
            <a:r>
              <a:rPr lang="ru-RU" dirty="0" smtClean="0">
                <a:hlinkClick r:id="rId11" tooltip="Альфа-банк"/>
              </a:rPr>
              <a:t>Альфа-банк</a:t>
            </a:r>
            <a:r>
              <a:rPr lang="ru-RU" dirty="0" smtClean="0"/>
              <a:t>), сервисов (</a:t>
            </a:r>
            <a:r>
              <a:rPr lang="ru-RU" dirty="0" err="1" smtClean="0">
                <a:hlinkClick r:id="rId12" tooltip="Rambler"/>
              </a:rPr>
              <a:t>Rambler</a:t>
            </a:r>
            <a:r>
              <a:rPr lang="ru-RU" dirty="0" smtClean="0"/>
              <a:t>, </a:t>
            </a:r>
            <a:r>
              <a:rPr lang="ru-RU" dirty="0" err="1" smtClean="0">
                <a:hlinkClick r:id="rId13" tooltip="Mail.ru"/>
              </a:rPr>
              <a:t>Mail.ru</a:t>
            </a:r>
            <a:r>
              <a:rPr lang="ru-RU" dirty="0" smtClean="0"/>
              <a:t>) или внутри </a:t>
            </a:r>
            <a:r>
              <a:rPr lang="ru-RU" dirty="0" smtClean="0">
                <a:hlinkClick r:id="rId14" tooltip="Социальная сеть (Интернет)"/>
              </a:rPr>
              <a:t>социальных сетей</a:t>
            </a:r>
            <a:r>
              <a:rPr lang="ru-RU" dirty="0" smtClean="0"/>
              <a:t> (</a:t>
            </a:r>
            <a:r>
              <a:rPr lang="ru-RU" dirty="0" err="1" smtClean="0">
                <a:hlinkClick r:id="rId15" tooltip="Facebook"/>
              </a:rPr>
              <a:t>Facebook</a:t>
            </a:r>
            <a:r>
              <a:rPr lang="ru-RU" dirty="0" smtClean="0"/>
              <a:t>, </a:t>
            </a:r>
            <a:r>
              <a:rPr lang="ru-RU" dirty="0" err="1" smtClean="0">
                <a:hlinkClick r:id="rId16" tooltip="Вконтакте"/>
              </a:rPr>
              <a:t>Вконтакте</a:t>
            </a:r>
            <a:r>
              <a:rPr lang="ru-RU" dirty="0" smtClean="0"/>
              <a:t>, </a:t>
            </a:r>
            <a:r>
              <a:rPr lang="ru-RU" dirty="0" err="1" smtClean="0">
                <a:hlinkClick r:id="rId17" tooltip="Одноклассники.ru"/>
              </a:rPr>
              <a:t>Одноклассники.ru</a:t>
            </a:r>
            <a:r>
              <a:rPr lang="ru-RU" dirty="0" smtClean="0"/>
              <a:t>). В письме часто содержится прямая ссылка на </a:t>
            </a:r>
            <a:r>
              <a:rPr lang="ru-RU" dirty="0" smtClean="0">
                <a:hlinkClick r:id="rId18" tooltip="Сайт"/>
              </a:rPr>
              <a:t>сайт</a:t>
            </a:r>
            <a:r>
              <a:rPr lang="ru-RU" dirty="0" smtClean="0"/>
              <a:t>, внешне неотличимый от настоящего, либо на сайт с </a:t>
            </a:r>
            <a:r>
              <a:rPr lang="ru-RU" dirty="0" err="1" smtClean="0">
                <a:hlinkClick r:id="rId19" tooltip="Перенаправление URL"/>
              </a:rPr>
              <a:t>редиректом</a:t>
            </a:r>
            <a:r>
              <a:rPr lang="ru-RU" dirty="0" smtClean="0"/>
              <a:t>. После того, как пользователь попадает на поддельную страницу, мошенники пытаются различными психологическими приёмами побудить пользователя ввести на поддельной странице свои логин и пароль, которые он использует для доступа к определенному сайту, что позволяет мошенникам получить доступ к </a:t>
            </a:r>
            <a:r>
              <a:rPr lang="ru-RU" dirty="0" err="1" smtClean="0">
                <a:hlinkClick r:id="rId20" tooltip="Аккаунт"/>
              </a:rPr>
              <a:t>аккаунтам</a:t>
            </a:r>
            <a:r>
              <a:rPr lang="ru-RU" dirty="0" smtClean="0"/>
              <a:t> и банковским счетам.</a:t>
            </a:r>
          </a:p>
          <a:p>
            <a:r>
              <a:rPr lang="ru-RU" dirty="0" err="1" smtClean="0"/>
              <a:t>Фишинг</a:t>
            </a:r>
            <a:r>
              <a:rPr lang="ru-RU" dirty="0" smtClean="0"/>
              <a:t> — одна из разновидностей </a:t>
            </a:r>
            <a:r>
              <a:rPr lang="ru-RU" dirty="0" smtClean="0">
                <a:hlinkClick r:id="rId21" tooltip="Социальная инженерия"/>
              </a:rPr>
              <a:t>социальной инженерии</a:t>
            </a:r>
            <a:r>
              <a:rPr lang="ru-RU" dirty="0" smtClean="0"/>
              <a:t>, основанная на незнании пользователями основ сетевой безопасности: в частности, многие не знают простого факта: сервисы не рассылают писем с просьбами сообщить свои учётные данные, пароль и прочее.</a:t>
            </a:r>
          </a:p>
          <a:p>
            <a:r>
              <a:rPr lang="ru-RU" dirty="0" smtClean="0"/>
              <a:t>Для защиты от </a:t>
            </a:r>
            <a:r>
              <a:rPr lang="ru-RU" dirty="0" err="1" smtClean="0"/>
              <a:t>фишинга</a:t>
            </a:r>
            <a:r>
              <a:rPr lang="ru-RU" dirty="0" smtClean="0"/>
              <a:t> производители основных </a:t>
            </a:r>
            <a:r>
              <a:rPr lang="ru-RU" dirty="0" err="1" smtClean="0"/>
              <a:t>интернет-</a:t>
            </a:r>
            <a:r>
              <a:rPr lang="ru-RU" dirty="0" err="1" smtClean="0">
                <a:hlinkClick r:id="rId22" tooltip="Браузер"/>
              </a:rPr>
              <a:t>браузеров</a:t>
            </a:r>
            <a:r>
              <a:rPr lang="ru-RU" dirty="0" smtClean="0"/>
              <a:t> договорились о применении одинаковых способов информирования пользователей о том, что они открыли подозрительный сайт, который может принадлежать мошенникам. Новые версии браузеров уже обладают такой возможностью, которая соответственно именуется «</a:t>
            </a:r>
            <a:r>
              <a:rPr lang="ru-RU" dirty="0" err="1" smtClean="0"/>
              <a:t>антифишинг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3233A-D96A-483C-BF67-4F1A7DED847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компания «Доктор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впервые обнаружила 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Вредоносные программы семейства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известны уже довольно давно, с октября 2011 года. Модификация BackDoor.Flashback.39 была добавлена в вирусные базы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 марта 2012 года.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происходит заражение троянцем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того чтобы заразиться троянской программой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вполне достаточно соблюдения двух несложных условий: в операционной системе пользователя должна быть установлена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 пользователь должен открыть в браузере один из инфицированных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веб-сайтов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Таковыми являются как специально созданные злоумышленниками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веб-страницы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так и взломанные ресурсы, к которым вирусописатели получили доступ. Вредоносная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веб-страница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загружает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апплет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специальную микропрограмму, написанную на языке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Используя уязвимость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-машины,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апплет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сохраняет на жесткий диск компьютера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исполняемый файл и специальный файл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plist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отвечающий за запуск приложения. После этого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апплет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использует сервис </a:t>
            </a:r>
            <a:r>
              <a:rPr lang="x-none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launchd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которому передается сохраненный на диске конфигурационный файл, что позволяет запустить троянца без участия пользователя. Фактически жертва вообще не замечает момента заражения — пользователь просматривает в браузере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веб-страницу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то время как его «мак» уже инфицирован вредоносной программой.</a:t>
            </a:r>
          </a:p>
          <a:p>
            <a:r>
              <a:rPr lang="x-none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Заразиться можно с использованием любого браузера?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Да, неважно, каким браузером вы пользуетесь. Если на вашем компьютере установлена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вы не загрузили предлагаемое компанией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обновление безопасности, ваша система подвергается опасности.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Нужно ли вводить какой-то пароль, чтобы троянец проник на компьютер?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Нет, не нужно. Заражение происходит автоматически и незаметно для пользователя.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если я не использую в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учетную запись Администратора?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данном случае это неважно. Для реализации своего деструктивного функционала троянцу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вполне достаточно прав пользователя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 — это вирус или троянская программа?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Вирусы отличаются от троянцев тем, что обладают функцией саморепликации, то есть умеют самостоятельно воспроизводить самих себя, копируя вредоносный файл с одного компьютера на другой. Троянцы размножаться самостоятельно не умеют.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это троянская программа. Она проникает на компьютер и заражает систему без участия пользователя, но не может скопировать себя на другой компьютер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чтобы заразиться, пользователю придется посетить вредоносный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веб-сайт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Однако, несмотря на это, не стоит недооценивать опасность данной угрозы.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компания «Доктор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вообще обнаружила этого троянца?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Уязвимость, используемая троянцем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известна уже довольно давно, причем не только в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она была обнаружена также в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других операционных системах и своевременно добавлена в базы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 конце марта 2012 года в антивирусную лабораторию поступила информация о том, что злоумышленники используют данную уязвимость с целью распространения вредоносного ПО, но не для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а для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Образец вредоносного файла был проанализирован и добавлен в базы 27 марта. Однако вскоре был получен еще один сигнал об атаке на уязвимость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именно под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потом еще один и еще. По совокупности поступающей информации аналитиками антивирусной лаборатории было выдвинуто предположение, что среди пользователей компьютеров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действует бот-сеть, размеры которой, учитывая безопасность операционной системы и особенности ее архитектуры, вряд ли могут быть велики. Специалисты компании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решили проверить это предположение. Действительность превзошла самые смелые ожидания.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было подсчитано количество зараженных компьютеров?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подсчета размеров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ботнета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был использован метод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sinkhole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суть которого заключается в следующем.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как и многие другие троянские программы, не содержит в себе адресов управляющих серверов, он генерирует их автоматически по специальному алгоритму в виде обычных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-имен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веб-сайтов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Благодаря этой технологии злоумышленники могут оперативно зарегистрировать новый управляющий сервер, если антивирусные компании заблокируют существующие, поскольку они знают алгоритм, используемый троянцем для выбора таких имен. К тому же этот метод позволяет вирусописателям оперативно перераспределять нагрузку между несколькими управляющими серверами: при определенном размере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ботнета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один командный центр может попросту не справиться с управлением сетью. Поэтому троянец последовательно «стучится» на все командные серверы, которые может найти. Дальше дело техники: специалисты компании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проанализировали используемый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алгоритм выбора доменных имен, зарегистрировали несколько из них и установили на этих сайтах собственную управляющую программу. Первоначально существовало предположение, что часть троянцев, «отстукивающихся» на созданный специалистами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управляющий центр, является модификацией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ОС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но аналитики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достаточно быстро получили доказательства того, что это не так. Все обнаруженные антивирусной лабораторией боты работали под управлением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чем заключается опасность BackDoor.Flashback.39 для пользователя?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том, что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способен загружать из Интернета и запускать на инфицированной машине любые другие исполняемые файлы. Любую программу, которую «прикажут» ему скачать злоумышленники. Таким образом, владелец «мака» может стать частью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DDoS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-сети, у него могут украсть пароли доступа к различным сайтам, могут «подсунуть»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сниффер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или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кейлоггер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провести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фишинговую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атаку… Спектр возможных последствий заражения ограничен, по большому счету, разве что фантазией вирусописателей.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я установил обновление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защищен ли я от троянца 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Нет. Установка обновления защитит вас от опасности заражения, но если вредоносная программа уже проникла на ваш компьютер, обновление не поможет.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узнать, инфицирован ли мой компьютер троянцем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Компания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создала специальный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онлайн-сервис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который позволяет проверить, инфицирован ли ваш компьютер: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https://www.drweb.com/flashback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Для того чтобы воспользоваться данным сервисом, вам нужно ввести в специальное поле UUID вашего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-компьютера. Данная услуга предоставляется бесплатно.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Мой компьютер инфицирован! Как удалить 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 можете бесплатно скачать программу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 Light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сайта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 Store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ссылка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) и выполнить полную проверку вашей системы. В случае обнаружения угрозы она будет удалена автоматически.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Кому выгодно распространение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Уязвимость, используемая троянцем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хорошо известна в течение длительного времени. Было бы удивительно, если бы злоумышленники не воспользовались такой уникальной возможностью.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Необходимо ли использование антивирусных программ на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должен решать сам пользователь. Безусловно, операционная система производства компании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гораздо лучше защищена от вредоносных программ по сравнению с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однако она все же не является стопроцентно безопасной, в чем мы можем убедиться, глядя на эпидемию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BackDoor.Flashback.39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Предлагаемая компанией «Доктор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антивирусная программа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 Light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распространяется бесплатно, владельцы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-совместимых компьютеров могут скачать ее с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 Store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использовать без каких-либо ограничений, либо удалить, если она им по каким-либо причинам не понравится. </a:t>
            </a:r>
          </a:p>
          <a:p>
            <a:r>
              <a:rPr lang="ru-RU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Добавить ссылку</a:t>
            </a:r>
            <a:endParaRPr lang="ru-RU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3233A-D96A-483C-BF67-4F1A7DED847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B41B7-28C5-4E7C-B646-50079A380911}" type="datetimeFigureOut">
              <a:rPr lang="ru-RU" smtClean="0"/>
              <a:pPr/>
              <a:t>4/12/12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BDDC-FEC1-4224-8AB9-55792F8A0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://www.youtube.com/watch?v=JtzEf7HpgPY" TargetMode="External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g4GzJeMsBQ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d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d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web.com/flashback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_fon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0"/>
            <a:ext cx="9329982" cy="69464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085184"/>
            <a:ext cx="7772400" cy="1470025"/>
          </a:xfrm>
        </p:spPr>
        <p:txBody>
          <a:bodyPr/>
          <a:lstStyle/>
          <a:p>
            <a:r>
              <a:rPr lang="ru-RU" u="sng" dirty="0" smtClean="0">
                <a:hlinkClick r:id="rId4"/>
              </a:rPr>
              <a:t>Есть ли жизнь на </a:t>
            </a:r>
            <a:r>
              <a:rPr lang="ru-RU" u="sng" dirty="0" smtClean="0">
                <a:hlinkClick r:id="rId4"/>
              </a:rPr>
              <a:t>М</a:t>
            </a:r>
            <a:r>
              <a:rPr lang="en-US" u="sng" dirty="0" smtClean="0">
                <a:hlinkClick r:id="rId4"/>
              </a:rPr>
              <a:t>A</a:t>
            </a:r>
            <a:r>
              <a:rPr lang="ru-RU" u="sng" dirty="0" smtClean="0">
                <a:hlinkClick r:id="rId4"/>
              </a:rPr>
              <a:t>...</a:t>
            </a:r>
            <a:r>
              <a:rPr lang="en-US" u="sng" dirty="0" smtClean="0">
                <a:hlinkClick r:id="rId4"/>
              </a:rPr>
              <a:t>C</a:t>
            </a:r>
            <a:r>
              <a:rPr lang="ru-RU" u="sng" dirty="0" smtClean="0">
                <a:hlinkClick r:id="rId4"/>
              </a:rPr>
              <a:t>е</a:t>
            </a:r>
            <a:r>
              <a:rPr lang="ru-RU" u="sng" dirty="0" smtClean="0">
                <a:hlinkClick r:id="rId4"/>
              </a:rPr>
              <a:t>?</a:t>
            </a:r>
            <a:endParaRPr lang="ru-RU" u="sng" dirty="0"/>
          </a:p>
        </p:txBody>
      </p:sp>
      <p:pic>
        <p:nvPicPr>
          <p:cNvPr id="5" name="Picture 4" descr="troyan_only.png"/>
          <p:cNvPicPr>
            <a:picLocks noChangeAspect="1"/>
          </p:cNvPicPr>
          <p:nvPr/>
        </p:nvPicPr>
        <p:blipFill>
          <a:blip r:embed="rId5"/>
          <a:srcRect l="16667" r="6667" b="5229"/>
          <a:stretch>
            <a:fillRect/>
          </a:stretch>
        </p:blipFill>
        <p:spPr>
          <a:xfrm rot="1965775">
            <a:off x="10941778" y="-4712314"/>
            <a:ext cx="7010400" cy="6451997"/>
          </a:xfrm>
          <a:prstGeom prst="rect">
            <a:avLst/>
          </a:prstGeom>
        </p:spPr>
      </p:pic>
      <p:pic>
        <p:nvPicPr>
          <p:cNvPr id="6" name="Picture 5" descr="troyan_only.png"/>
          <p:cNvPicPr>
            <a:picLocks noChangeAspect="1"/>
          </p:cNvPicPr>
          <p:nvPr/>
        </p:nvPicPr>
        <p:blipFill>
          <a:blip r:embed="rId5"/>
          <a:srcRect l="16667" r="6667" b="5229"/>
          <a:stretch>
            <a:fillRect/>
          </a:stretch>
        </p:blipFill>
        <p:spPr>
          <a:xfrm rot="20376847" flipH="1" flipV="1">
            <a:off x="-6836667" y="2422721"/>
            <a:ext cx="6869722" cy="6322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153 0.51667 L -1.98819 0.72778 " pathEditMode="fixed" rAng="0" ptsTypes="AA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" y="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38 0.27477 L 1.97205 -0.81412 " pathEditMode="fixed" rAng="0" ptsTypes="AA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" y="-5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  <a:hlinkClick r:id="rId3"/>
              </a:rPr>
              <a:t>Или «У нас Эпидемия»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027237"/>
            <a:ext cx="7010400" cy="2392363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100" dirty="0" smtClean="0">
                <a:solidFill>
                  <a:srgbClr val="45391F"/>
                </a:solidFill>
              </a:rPr>
              <a:t>655 700 компьютеров </a:t>
            </a:r>
            <a:r>
              <a:rPr lang="en-US" sz="2100" dirty="0" smtClean="0">
                <a:solidFill>
                  <a:srgbClr val="45391F"/>
                </a:solidFill>
              </a:rPr>
              <a:t>Apple</a:t>
            </a:r>
            <a:r>
              <a:rPr lang="ru-RU" sz="2100" dirty="0" smtClean="0">
                <a:solidFill>
                  <a:srgbClr val="45391F"/>
                </a:solidFill>
              </a:rPr>
              <a:t> по всему миру поражено вирусом, образующем крупнейшую</a:t>
            </a:r>
            <a:r>
              <a:rPr lang="ru-RU" sz="2100" dirty="0" smtClean="0">
                <a:solidFill>
                  <a:srgbClr val="45391F"/>
                </a:solidFill>
              </a:rPr>
              <a:t> в </a:t>
            </a:r>
            <a:r>
              <a:rPr lang="ru-RU" sz="2100" dirty="0" smtClean="0">
                <a:solidFill>
                  <a:srgbClr val="45391F"/>
                </a:solidFill>
              </a:rPr>
              <a:t>мире из известных под </a:t>
            </a:r>
            <a:r>
              <a:rPr lang="en-US" sz="2100" dirty="0" err="1" smtClean="0">
                <a:solidFill>
                  <a:srgbClr val="45391F"/>
                </a:solidFill>
              </a:rPr>
              <a:t>MacOS</a:t>
            </a:r>
            <a:r>
              <a:rPr lang="ru-RU" sz="2100" dirty="0" smtClean="0">
                <a:solidFill>
                  <a:srgbClr val="45391F"/>
                </a:solidFill>
              </a:rPr>
              <a:t> бот-сеть (сеть зомбированных компьютеров, управлять которыми удаленно может вирусописатель)</a:t>
            </a:r>
            <a:endParaRPr lang="ru-RU" sz="2100" dirty="0">
              <a:solidFill>
                <a:srgbClr val="45391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581400"/>
            <a:ext cx="4152900" cy="2768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209800"/>
            <a:ext cx="8229600" cy="3916363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000" dirty="0">
                <a:solidFill>
                  <a:srgbClr val="FF0000"/>
                </a:solidFill>
              </a:rPr>
              <a:t>25 марта 2012 года. </a:t>
            </a:r>
            <a:r>
              <a:rPr lang="ru-RU" sz="2000" dirty="0">
                <a:solidFill>
                  <a:srgbClr val="45391F"/>
                </a:solidFill>
              </a:rPr>
              <a:t>Зарегистрированы первые домены</a:t>
            </a:r>
            <a:r>
              <a:rPr lang="ru-RU" sz="2000" dirty="0" smtClean="0">
                <a:solidFill>
                  <a:srgbClr val="45391F"/>
                </a:solidFill>
              </a:rPr>
              <a:t> </a:t>
            </a:r>
            <a:br>
              <a:rPr lang="ru-RU" sz="2000" dirty="0" smtClean="0">
                <a:solidFill>
                  <a:srgbClr val="45391F"/>
                </a:solidFill>
              </a:rPr>
            </a:br>
            <a:r>
              <a:rPr lang="ru-RU" sz="2000" dirty="0" smtClean="0">
                <a:solidFill>
                  <a:srgbClr val="45391F"/>
                </a:solidFill>
              </a:rPr>
              <a:t>бот</a:t>
            </a:r>
            <a:r>
              <a:rPr lang="ru-RU" sz="2000" dirty="0">
                <a:solidFill>
                  <a:srgbClr val="45391F"/>
                </a:solidFill>
              </a:rPr>
              <a:t>-сети Flashback.</a:t>
            </a:r>
            <a:endParaRPr lang="ru-RU" sz="2000" dirty="0" smtClean="0">
              <a:solidFill>
                <a:srgbClr val="45391F"/>
              </a:solidFill>
            </a:endParaRPr>
          </a:p>
          <a:p>
            <a:pPr marL="0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27 </a:t>
            </a:r>
            <a:r>
              <a:rPr lang="ru-RU" sz="2000" dirty="0">
                <a:solidFill>
                  <a:srgbClr val="FF0000"/>
                </a:solidFill>
              </a:rPr>
              <a:t>марта 2012 года. </a:t>
            </a:r>
            <a:r>
              <a:rPr lang="ru-RU" sz="2000" dirty="0">
                <a:solidFill>
                  <a:srgbClr val="45391F"/>
                </a:solidFill>
              </a:rPr>
              <a:t>Компания «</a:t>
            </a:r>
            <a:r>
              <a:rPr lang="ru-RU" sz="2000" b="1" dirty="0">
                <a:solidFill>
                  <a:srgbClr val="45391F"/>
                </a:solidFill>
              </a:rPr>
              <a:t>Доктор Веб</a:t>
            </a:r>
            <a:r>
              <a:rPr lang="ru-RU" sz="2000" dirty="0">
                <a:solidFill>
                  <a:srgbClr val="45391F"/>
                </a:solidFill>
              </a:rPr>
              <a:t>» добавила сигнатуру троянца BackDoor.Flashback.39 в вирусные базы </a:t>
            </a:r>
            <a:r>
              <a:rPr lang="ru-RU" sz="2000" b="1" dirty="0">
                <a:solidFill>
                  <a:srgbClr val="45391F"/>
                </a:solidFill>
              </a:rPr>
              <a:t>Dr.Web</a:t>
            </a:r>
            <a:r>
              <a:rPr lang="ru-RU" sz="2000" dirty="0">
                <a:solidFill>
                  <a:srgbClr val="45391F"/>
                </a:solidFill>
              </a:rPr>
              <a:t> для Mac OS X.</a:t>
            </a:r>
            <a:endParaRPr lang="ru-RU" sz="2000" dirty="0" smtClean="0">
              <a:solidFill>
                <a:srgbClr val="45391F"/>
              </a:solidFill>
            </a:endParaRPr>
          </a:p>
          <a:p>
            <a:pPr marL="0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4 </a:t>
            </a:r>
            <a:r>
              <a:rPr lang="ru-RU" sz="2000" dirty="0">
                <a:solidFill>
                  <a:srgbClr val="FF0000"/>
                </a:solidFill>
              </a:rPr>
              <a:t>апреля 2012 </a:t>
            </a:r>
            <a:r>
              <a:rPr lang="ru-RU" sz="2000" dirty="0" smtClean="0">
                <a:solidFill>
                  <a:srgbClr val="FF0000"/>
                </a:solidFill>
              </a:rPr>
              <a:t>года.</a:t>
            </a:r>
            <a:r>
              <a:rPr lang="ru-RU" sz="2000" dirty="0" smtClean="0">
                <a:solidFill>
                  <a:srgbClr val="45391F"/>
                </a:solidFill>
              </a:rPr>
              <a:t> </a:t>
            </a:r>
            <a:r>
              <a:rPr lang="ru-RU" sz="2000" dirty="0">
                <a:solidFill>
                  <a:srgbClr val="45391F"/>
                </a:solidFill>
              </a:rPr>
              <a:t>Согласно собранным вирусной лабораторией данным, размер </a:t>
            </a:r>
            <a:r>
              <a:rPr lang="ru-RU" sz="2000" dirty="0" err="1">
                <a:solidFill>
                  <a:srgbClr val="45391F"/>
                </a:solidFill>
              </a:rPr>
              <a:t>ботнета</a:t>
            </a:r>
            <a:r>
              <a:rPr lang="ru-RU" sz="2000" dirty="0">
                <a:solidFill>
                  <a:srgbClr val="45391F"/>
                </a:solidFill>
              </a:rPr>
              <a:t> BackDoor.Flashback.39 достиг 550 000 инфицированных узлов. Компания «</a:t>
            </a:r>
            <a:r>
              <a:rPr lang="ru-RU" sz="2000" b="1" dirty="0">
                <a:solidFill>
                  <a:srgbClr val="45391F"/>
                </a:solidFill>
              </a:rPr>
              <a:t>Доктор Веб</a:t>
            </a:r>
            <a:r>
              <a:rPr lang="ru-RU" sz="2000" dirty="0">
                <a:solidFill>
                  <a:srgbClr val="45391F"/>
                </a:solidFill>
              </a:rPr>
              <a:t>» выпускает пресс-релиз, рассказывающий об эпидемии троянца BackDoor.Flashback.39.</a:t>
            </a:r>
            <a:endParaRPr lang="ru-RU" sz="2000" dirty="0" smtClean="0">
              <a:solidFill>
                <a:srgbClr val="45391F"/>
              </a:solidFill>
            </a:endParaRPr>
          </a:p>
          <a:p>
            <a:pPr marL="0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11 апреля 2012 года. </a:t>
            </a:r>
            <a:r>
              <a:rPr lang="en-US" sz="2000" dirty="0" smtClean="0"/>
              <a:t>Apple</a:t>
            </a:r>
            <a:r>
              <a:rPr lang="ru-RU" sz="2000" dirty="0" smtClean="0"/>
              <a:t> объявила о том, что будет создана утилита для лечения компьютеров, инфицированных троянцем (</a:t>
            </a:r>
            <a:r>
              <a:rPr lang="en-US" sz="2000" dirty="0" smtClean="0"/>
              <a:t>Apple is developing software that will detect and remove the Flashback malware)</a:t>
            </a:r>
            <a:r>
              <a:rPr lang="ru-RU" sz="2000" dirty="0" smtClean="0"/>
              <a:t>, фактически признав реальность и масштбы угрозы.</a:t>
            </a:r>
          </a:p>
          <a:p>
            <a:pPr marL="0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000" dirty="0" smtClean="0">
                <a:solidFill>
                  <a:srgbClr val="45391F"/>
                </a:solidFill>
              </a:rPr>
              <a:t>В </a:t>
            </a:r>
            <a:r>
              <a:rPr lang="ru-RU" sz="2000" dirty="0">
                <a:solidFill>
                  <a:srgbClr val="45391F"/>
                </a:solidFill>
              </a:rPr>
              <a:t>настоящее время число инфицированных вредоносной программой BackDoor.Flashback.39 машин составляет </a:t>
            </a:r>
            <a:r>
              <a:rPr lang="ru-RU" sz="2000" dirty="0">
                <a:solidFill>
                  <a:srgbClr val="FF0000"/>
                </a:solidFill>
              </a:rPr>
              <a:t>655 700</a:t>
            </a:r>
            <a:r>
              <a:rPr lang="ru-RU" sz="2000" dirty="0"/>
              <a:t>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5800" y="9906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Факты: хронология эпидемии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636837"/>
            <a:ext cx="6629400" cy="2620963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Через зараженные сайты, используя уязвимость в 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Java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, через которую троянец загружает 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java-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</a:rPr>
              <a:t>апплет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>
              <a:buNone/>
            </a:pPr>
            <a:endParaRPr lang="ru-RU" sz="36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5800" y="83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5257800" y="4617227"/>
            <a:ext cx="3886200" cy="198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90800" y="3398837"/>
            <a:ext cx="6248400" cy="4373563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>
                <a:solidFill>
                  <a:srgbClr val="45391F"/>
                </a:solidFill>
              </a:rPr>
              <a:t>Также вирусописатели широко используют «фишинговые» технологии и приемы социальной инженерии</a:t>
            </a:r>
            <a:endParaRPr lang="ru-RU" sz="3600" dirty="0">
              <a:solidFill>
                <a:srgbClr val="45391F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5800" y="838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533400" y="1981200"/>
            <a:ext cx="2286000" cy="3321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981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Мама мне срочно нужны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деньги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2286000" y="2971800"/>
            <a:ext cx="3505200" cy="350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324600" y="4495800"/>
            <a:ext cx="35052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Не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звони,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b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я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потом объясню.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Что делать?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8200" y="3505201"/>
            <a:ext cx="4495800" cy="3428999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200" dirty="0" smtClean="0"/>
              <a:t>Пользователи </a:t>
            </a:r>
            <a:r>
              <a:rPr lang="ru-RU" sz="2200" dirty="0"/>
              <a:t>операционной системы Mac OS X могут проверить свои компьютеры на наличие заражений, воспользовавшись</a:t>
            </a:r>
            <a:r>
              <a:rPr lang="ru-RU" sz="2200" dirty="0" smtClean="0"/>
              <a:t> </a:t>
            </a:r>
            <a:br>
              <a:rPr lang="ru-RU" sz="2200" dirty="0" smtClean="0"/>
            </a:br>
            <a:r>
              <a:rPr lang="ru-RU" sz="2200" dirty="0" smtClean="0"/>
              <a:t>предоставляемым </a:t>
            </a:r>
            <a:r>
              <a:rPr lang="ru-RU" sz="2200" dirty="0"/>
              <a:t>компанией «</a:t>
            </a:r>
            <a:r>
              <a:rPr lang="ru-RU" sz="2200" b="1" dirty="0"/>
              <a:t>Доктор Веб</a:t>
            </a:r>
            <a:r>
              <a:rPr lang="ru-RU" sz="2200" dirty="0"/>
              <a:t>»</a:t>
            </a:r>
            <a:r>
              <a:rPr lang="ru-RU" sz="2200" dirty="0" smtClean="0"/>
              <a:t>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ru-RU" sz="2200" dirty="0" smtClean="0"/>
              <a:t>бесплатным сервисом: </a:t>
            </a:r>
            <a:r>
              <a:rPr lang="ru-RU" sz="2200" dirty="0" smtClean="0">
                <a:hlinkClick r:id="rId3"/>
              </a:rPr>
              <a:t>https</a:t>
            </a:r>
            <a:r>
              <a:rPr lang="ru-RU" sz="2200" dirty="0">
                <a:hlinkClick r:id="rId3"/>
              </a:rPr>
              <a:t>://www.drweb.com/flashback</a:t>
            </a:r>
            <a:r>
              <a:rPr lang="ru-RU" sz="2200" dirty="0" smtClean="0"/>
              <a:t>.</a:t>
            </a:r>
          </a:p>
          <a:p>
            <a:pPr>
              <a:buNone/>
            </a:pPr>
            <a:endParaRPr lang="ru-RU" sz="2200" dirty="0"/>
          </a:p>
        </p:txBody>
      </p:sp>
      <p:pic>
        <p:nvPicPr>
          <p:cNvPr id="6" name="Picture 5" descr="Снимок экрана 2012-04-12 в 13.5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209800"/>
            <a:ext cx="4074367" cy="29650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997152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2800" b="1" dirty="0" smtClean="0">
                <a:solidFill>
                  <a:srgbClr val="660066"/>
                </a:solidFill>
                <a:cs typeface="Arial" charset="0"/>
              </a:rPr>
              <a:t>Антивирус </a:t>
            </a:r>
            <a:r>
              <a:rPr lang="en-US" sz="2800" b="1" dirty="0" err="1" smtClean="0">
                <a:solidFill>
                  <a:srgbClr val="660066"/>
                </a:solidFill>
                <a:cs typeface="Arial" charset="0"/>
              </a:rPr>
              <a:t>Dr.Web</a:t>
            </a:r>
            <a:r>
              <a:rPr lang="en-US" sz="2800" b="1" dirty="0" smtClean="0">
                <a:solidFill>
                  <a:srgbClr val="660066"/>
                </a:solidFill>
                <a:cs typeface="Arial" charset="0"/>
              </a:rPr>
              <a:t> Pro</a:t>
            </a:r>
            <a:endParaRPr lang="ru-RU" sz="2800" b="1" dirty="0" smtClean="0">
              <a:solidFill>
                <a:srgbClr val="660066"/>
              </a:solidFill>
              <a:cs typeface="Arial" charset="0"/>
            </a:endParaRPr>
          </a:p>
          <a:p>
            <a:pPr marL="0">
              <a:spcAft>
                <a:spcPts val="1200"/>
              </a:spcAft>
              <a:buNone/>
            </a:pPr>
            <a:r>
              <a:rPr lang="ru-RU" sz="1800" b="1" dirty="0" smtClean="0">
                <a:solidFill>
                  <a:srgbClr val="660066"/>
                </a:solidFill>
                <a:cs typeface="Arial" charset="0"/>
              </a:rPr>
              <a:t>Защита от вирусов для </a:t>
            </a:r>
            <a:r>
              <a:rPr lang="en-US" sz="1800" b="1" dirty="0" smtClean="0">
                <a:solidFill>
                  <a:srgbClr val="660066"/>
                </a:solidFill>
                <a:cs typeface="Arial" charset="0"/>
              </a:rPr>
              <a:t>Windows</a:t>
            </a:r>
            <a:r>
              <a:rPr lang="ru-RU" sz="1800" b="1" dirty="0" smtClean="0">
                <a:solidFill>
                  <a:srgbClr val="660066"/>
                </a:solidFill>
                <a:cs typeface="Arial" charset="0"/>
              </a:rPr>
              <a:t>,</a:t>
            </a:r>
            <a:r>
              <a:rPr lang="en-US" sz="1800" b="1" dirty="0" smtClean="0">
                <a:solidFill>
                  <a:srgbClr val="660066"/>
                </a:solidFill>
                <a:cs typeface="Arial" charset="0"/>
              </a:rPr>
              <a:t> </a:t>
            </a:r>
            <a:r>
              <a:rPr lang="ru-RU" sz="1800" b="1" dirty="0" smtClean="0">
                <a:solidFill>
                  <a:srgbClr val="660066"/>
                </a:solidFill>
                <a:cs typeface="Arial" charset="0"/>
              </a:rPr>
              <a:t/>
            </a:r>
            <a:br>
              <a:rPr lang="ru-RU" sz="1800" b="1" dirty="0" smtClean="0">
                <a:solidFill>
                  <a:srgbClr val="660066"/>
                </a:solidFill>
                <a:cs typeface="Arial" charset="0"/>
              </a:rPr>
            </a:br>
            <a:r>
              <a:rPr lang="en-US" sz="1800" b="1" dirty="0" smtClean="0">
                <a:solidFill>
                  <a:srgbClr val="660066"/>
                </a:solidFill>
                <a:cs typeface="Arial" charset="0"/>
              </a:rPr>
              <a:t>Mac OS X</a:t>
            </a:r>
            <a:r>
              <a:rPr lang="ru-RU" sz="1800" b="1" dirty="0" smtClean="0">
                <a:solidFill>
                  <a:srgbClr val="660066"/>
                </a:solidFill>
                <a:cs typeface="Arial" charset="0"/>
              </a:rPr>
              <a:t> и </a:t>
            </a:r>
            <a:r>
              <a:rPr lang="en-US" sz="1800" b="1" dirty="0" smtClean="0">
                <a:solidFill>
                  <a:srgbClr val="660066"/>
                </a:solidFill>
                <a:cs typeface="Arial" charset="0"/>
              </a:rPr>
              <a:t>Linux</a:t>
            </a:r>
            <a:endParaRPr lang="ru-RU" sz="1800" dirty="0" smtClean="0">
              <a:solidFill>
                <a:srgbClr val="660066"/>
              </a:solidFill>
            </a:endParaRPr>
          </a:p>
          <a:p>
            <a:pPr eaLnBrk="0" hangingPunct="0"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Компоненты защиты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Антивирус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Антишпион</a:t>
            </a:r>
            <a:endParaRPr lang="ru-RU" sz="1800" dirty="0" smtClean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Антируткит</a:t>
            </a:r>
            <a:endParaRPr lang="en-US" sz="1800" dirty="0" smtClean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Плагин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 для </a:t>
            </a: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MS Outlook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1800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Dr.Web</a:t>
            </a: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LinkChecker</a:t>
            </a: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Брандмауэр*</a:t>
            </a:r>
          </a:p>
          <a:p>
            <a:pPr eaLnBrk="0" hangingPunct="0">
              <a:buClr>
                <a:srgbClr val="73B323"/>
              </a:buClr>
              <a:buNone/>
            </a:pPr>
            <a:r>
              <a:rPr lang="ru-RU" sz="1100" i="1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* Только для </a:t>
            </a:r>
            <a:r>
              <a:rPr lang="en-US" sz="1100" i="1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Windows</a:t>
            </a:r>
            <a:endParaRPr lang="ru-RU" sz="1100" i="1" dirty="0" smtClean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 eaLnBrk="0" hangingPunct="0">
              <a:buClr>
                <a:srgbClr val="73B323"/>
              </a:buClr>
            </a:pPr>
            <a:endParaRPr lang="en-US" sz="1100" i="1" dirty="0" smtClean="0">
              <a:solidFill>
                <a:srgbClr val="595959"/>
              </a:solidFill>
              <a:cs typeface="Arial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2 ПК</a:t>
            </a:r>
            <a:r>
              <a:rPr lang="en-US" sz="2400" b="1" dirty="0" smtClean="0">
                <a:solidFill>
                  <a:srgbClr val="FF0000"/>
                </a:solidFill>
                <a:cs typeface="Arial" charset="0"/>
              </a:rPr>
              <a:t>/</a:t>
            </a:r>
            <a:r>
              <a:rPr lang="ru-RU" sz="2400" b="1" dirty="0" smtClean="0">
                <a:solidFill>
                  <a:srgbClr val="FF0000"/>
                </a:solidFill>
                <a:cs typeface="Arial" charset="0"/>
              </a:rPr>
              <a:t>1 год 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  <a:cs typeface="Arial" charset="0"/>
              </a:rPr>
              <a:t>Рекомендованная цена – 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1 290 </a:t>
            </a: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Arial" charset="0"/>
              </a:rPr>
              <a:t>рублей 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Picture 4" descr="av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5367" y="0"/>
            <a:ext cx="4728633" cy="607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Что делать?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1872</Words>
  <Application>Microsoft Macintosh PowerPoint</Application>
  <PresentationFormat>On-screen Show (4:3)</PresentationFormat>
  <Paragraphs>147</Paragraphs>
  <Slides>8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Тема Office</vt:lpstr>
      <vt:lpstr>Есть ли жизнь на МA...Cе?</vt:lpstr>
      <vt:lpstr>Или «У нас Эпидемия»</vt:lpstr>
      <vt:lpstr>Slide 3</vt:lpstr>
      <vt:lpstr>Slide 4</vt:lpstr>
      <vt:lpstr>Slide 5</vt:lpstr>
      <vt:lpstr>Slide 6</vt:lpstr>
      <vt:lpstr>Что делать?</vt:lpstr>
      <vt:lpstr>Что делать?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Есть ли жизнь на Ма..се?</dc:title>
  <dc:subject/>
  <dc:creator>Gorelov</dc:creator>
  <cp:keywords/>
  <dc:description/>
  <cp:lastModifiedBy>Надежда Ревунова</cp:lastModifiedBy>
  <cp:revision>18</cp:revision>
  <dcterms:created xsi:type="dcterms:W3CDTF">2012-04-12T13:46:04Z</dcterms:created>
  <dcterms:modified xsi:type="dcterms:W3CDTF">2012-04-12T14:09:34Z</dcterms:modified>
  <cp:category/>
</cp:coreProperties>
</file>